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1" r:id="rId8"/>
    <p:sldId id="262" r:id="rId9"/>
    <p:sldId id="260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88608"/>
    <a:srgbClr val="66FF33"/>
    <a:srgbClr val="CC00FF"/>
    <a:srgbClr val="FFFF00"/>
    <a:srgbClr val="0000FF"/>
    <a:srgbClr val="1D0CBA"/>
    <a:srgbClr val="98289E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3FD0-3582-4567-A211-C507CBDD9900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4AC6-97A7-4BE0-997F-18990A975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2733-52B1-46D8-AC9F-A2CFD8BB2499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9EFB-0B59-43BA-B91B-BFF433010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0FE1-3929-4EC2-A680-128134AE88A6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A82D-5143-4D5B-B612-0F0B542F2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868C-64C5-40FA-AC9F-6DBFEE70DE58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CA45-7A7E-4348-A369-EF90DF51B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8650" y="4076700"/>
            <a:ext cx="386715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B111-FD44-43D5-9C4B-4FEEC82579AB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C299A-22D9-42DE-A577-E4E5F2C3D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FC61-0564-42A3-9215-630DF4252BA7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D4FD-A442-48E9-9EF4-C68E47A26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1DBB-886C-400A-AA98-A7FAE7D39C97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71CB-E041-4587-928B-78AE67032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0728-5299-4894-91E8-B8957F5C3F30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BD835-63C3-44D9-AEBF-B0C1CA4E9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434C-F520-4E11-910C-74C3FCEA1FCC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50D3-CCB0-41A1-BDB1-C109E00E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6D7D-5234-445A-99BD-DEC9DAC6794E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BE33-6E42-4C66-803E-889779C61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CFF37-0A86-4616-8454-AAF933EEDC1E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2840-B47E-4048-B352-11DFD00D8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ECE8-1597-4F7D-A860-182CC81F516D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91C1-B52B-4D0F-86B5-5AFDC3171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4F4D3-B5C2-4840-A2FF-4458EDAB400F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CC3D3-EAB7-4240-BBD2-6A5AF9A27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E88892-E8A8-4498-95B6-9B16A257213E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C7EBE4-46D4-47B9-996D-CF55EA1A1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75" r:id="rId4"/>
    <p:sldLayoutId id="2147483666" r:id="rId5"/>
    <p:sldLayoutId id="214748367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Tm="0">
    <p:newsfla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ln w="10160">
            <a:solidFill>
              <a:srgbClr val="FFC000"/>
            </a:solidFill>
            <a:prstDash val="solid"/>
          </a:ln>
          <a:solidFill>
            <a:srgbClr val="FFC000"/>
          </a:solidFill>
          <a:effectLst>
            <a:outerShdw blurRad="38100" dist="38100" dir="10800000" algn="r" rotWithShape="0">
              <a:srgbClr val="A02C69">
                <a:alpha val="96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12-%20Mozart%20-%20Piano%20sonata%20in%20C,%201st%20Movement.mp3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Microsoft_Office_Word_97_-_20031.doc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762000" y="3376613"/>
            <a:ext cx="8081963" cy="317658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hlink"/>
                </a:solidFill>
                <a:latin typeface="Bookman Old Style" pitchFamily="18" charset="0"/>
              </a:rPr>
              <a:t>           </a:t>
            </a:r>
            <a:r>
              <a:rPr lang="ru-RU" sz="3600" b="1" smtClean="0">
                <a:solidFill>
                  <a:srgbClr val="1D0CBA"/>
                </a:solidFill>
                <a:latin typeface="Bookman Old Style" pitchFamily="18" charset="0"/>
              </a:rPr>
              <a:t>Вас в</a:t>
            </a:r>
            <a:r>
              <a:rPr lang="uk-UA" sz="3600" b="1" smtClean="0">
                <a:solidFill>
                  <a:srgbClr val="1D0CBA"/>
                </a:solidFill>
                <a:latin typeface="Bookman Old Style" pitchFamily="18" charset="0"/>
              </a:rPr>
              <a:t>ітає</a:t>
            </a:r>
            <a:r>
              <a:rPr lang="uk-UA" sz="3600" b="1" smtClean="0">
                <a:solidFill>
                  <a:schemeClr val="hlink"/>
                </a:solidFill>
                <a:latin typeface="Bookman Old Style" pitchFamily="18" charset="0"/>
              </a:rPr>
              <a:t> </a:t>
            </a:r>
            <a:endParaRPr lang="uk-UA" sz="3600" b="1" smtClean="0">
              <a:solidFill>
                <a:srgbClr val="1D0CBA"/>
              </a:solidFill>
              <a:latin typeface="Bookman Old Style" pitchFamily="18" charset="0"/>
            </a:endParaRPr>
          </a:p>
          <a:p>
            <a:pPr eaLnBrk="1" hangingPunct="1"/>
            <a:r>
              <a:rPr lang="uk-UA" sz="3600" b="1" smtClean="0">
                <a:solidFill>
                  <a:srgbClr val="1D0CBA"/>
                </a:solidFill>
                <a:latin typeface="Bookman Old Style" pitchFamily="18" charset="0"/>
              </a:rPr>
              <a:t>Комунальний заклад</a:t>
            </a:r>
          </a:p>
          <a:p>
            <a:pPr eaLnBrk="1" hangingPunct="1"/>
            <a:r>
              <a:rPr lang="uk-UA" sz="3600" b="1" smtClean="0">
                <a:solidFill>
                  <a:srgbClr val="1D0CBA"/>
                </a:solidFill>
                <a:latin typeface="Bookman Old Style" pitchFamily="18" charset="0"/>
              </a:rPr>
              <a:t> “Дошкільний навчальний</a:t>
            </a:r>
          </a:p>
          <a:p>
            <a:pPr eaLnBrk="1" hangingPunct="1"/>
            <a:r>
              <a:rPr lang="uk-UA" sz="3600" b="1" smtClean="0">
                <a:solidFill>
                  <a:srgbClr val="1D0CBA"/>
                </a:solidFill>
                <a:latin typeface="Bookman Old Style" pitchFamily="18" charset="0"/>
              </a:rPr>
              <a:t>заклад (ясла-садок) № 396 Харківської міської ради”</a:t>
            </a:r>
            <a:endParaRPr lang="en-US" sz="3600" b="1" smtClean="0">
              <a:solidFill>
                <a:srgbClr val="1D0CBA"/>
              </a:solidFill>
              <a:latin typeface="Bookman Old Style" pitchFamily="18" charset="0"/>
            </a:endParaRPr>
          </a:p>
        </p:txBody>
      </p:sp>
      <p:pic>
        <p:nvPicPr>
          <p:cNvPr id="15362" name="Содержимое 3" descr="D:\осень 17\осень2017 02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298450"/>
            <a:ext cx="3455987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12- Mozart - Piano sonata in C, 1st Movemen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063" y="57531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800" i="1" smtClean="0">
                <a:ln>
                  <a:noFill/>
                </a:ln>
                <a:solidFill>
                  <a:srgbClr val="66FF33"/>
                </a:solidFill>
                <a:effectLst/>
                <a:latin typeface="Bookman Old Style" pitchFamily="18" charset="0"/>
              </a:rPr>
              <a:t>4 група: «Дзвіночок» – старшого дошкільного віку  з 12 годинним перебуванням;</a:t>
            </a:r>
            <a:br>
              <a:rPr lang="ru-RU" sz="2800" i="1" smtClean="0">
                <a:ln>
                  <a:noFill/>
                </a:ln>
                <a:solidFill>
                  <a:srgbClr val="66FF33"/>
                </a:solidFill>
                <a:effectLst/>
                <a:latin typeface="Bookman Old Style" pitchFamily="18" charset="0"/>
              </a:rPr>
            </a:br>
            <a:endParaRPr lang="ru-RU" sz="2800" i="1" smtClean="0">
              <a:ln>
                <a:noFill/>
              </a:ln>
              <a:solidFill>
                <a:srgbClr val="66FF33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94213" name="Picture 5" descr="ДНЗ (ясла-садок) № 8 &quot;Космічний&quot; м. Суми - Група Дзвіноч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4088" y="344488"/>
            <a:ext cx="183991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7" name="Picture 9" descr="IMG-1499e29cb7484d1a8afde41ecc8e7187-V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7875" y="4189413"/>
            <a:ext cx="3084513" cy="2360612"/>
          </a:xfrm>
        </p:spPr>
      </p:pic>
      <p:pic>
        <p:nvPicPr>
          <p:cNvPr id="94218" name="Picture 10" descr="IMG-a3776ad4cf76aafb784311563e4741a6-V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30275" y="1503363"/>
            <a:ext cx="2051050" cy="2735262"/>
          </a:xfrm>
        </p:spPr>
      </p:pic>
      <p:pic>
        <p:nvPicPr>
          <p:cNvPr id="94219" name="Picture 11" descr="IMG-88795d4078d07ba8af28023e4ced1ca2-V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473450" y="1703388"/>
            <a:ext cx="3867150" cy="2170112"/>
          </a:xfrm>
        </p:spPr>
      </p:pic>
      <p:pic>
        <p:nvPicPr>
          <p:cNvPr id="94221" name="Рисунок 4" descr="C:\Documents and Settings\Admin\Рабочий стол\красивіе дет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375" y="4346575"/>
            <a:ext cx="23749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IMG_638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6100" y="4094163"/>
            <a:ext cx="2530475" cy="25304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sz="quarter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i="1" smtClean="0">
                <a:ln>
                  <a:noFill/>
                </a:ln>
                <a:solidFill>
                  <a:srgbClr val="0033CC"/>
                </a:solidFill>
                <a:effectLst/>
                <a:latin typeface="BrowalliaUPC" pitchFamily="34" charset="-34"/>
              </a:rPr>
              <a:t>Оточують дітлахів жваві, яскраві, хвилюючі стосунки, активні дії зі словом, музикою, художньою діяльністю, фізкультурними вправами, казкою</a:t>
            </a:r>
            <a:r>
              <a:rPr lang="ru-RU" sz="2400" i="1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 та </a:t>
            </a:r>
            <a:r>
              <a:rPr lang="ru-RU" sz="2400" i="1" smtClean="0">
                <a:ln>
                  <a:noFill/>
                </a:ln>
                <a:solidFill>
                  <a:srgbClr val="0033CC"/>
                </a:solidFill>
                <a:effectLst/>
                <a:latin typeface="BrowalliaUPC" pitchFamily="34" charset="-34"/>
              </a:rPr>
              <a:t>грою</a:t>
            </a:r>
            <a:r>
              <a:rPr lang="ru-RU" sz="2400" i="1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!</a:t>
            </a:r>
          </a:p>
        </p:txBody>
      </p:sp>
      <p:pic>
        <p:nvPicPr>
          <p:cNvPr id="97289" name="Picture 9" descr="Дети в зале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08413" y="1698625"/>
            <a:ext cx="3587750" cy="2392363"/>
          </a:xfrm>
        </p:spPr>
      </p:pic>
      <p:pic>
        <p:nvPicPr>
          <p:cNvPr id="97291" name="Picture 11" descr="SAM_207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703388"/>
            <a:ext cx="2039938" cy="2635250"/>
          </a:xfrm>
        </p:spPr>
      </p:pic>
      <p:pic>
        <p:nvPicPr>
          <p:cNvPr id="97292" name="Picture 12" descr="IMG-adbc1cd6c001538be5e25838dfa48c84-V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1263" y="4422775"/>
            <a:ext cx="3133725" cy="2100263"/>
          </a:xfrm>
        </p:spPr>
      </p:pic>
      <p:pic>
        <p:nvPicPr>
          <p:cNvPr id="97293" name="Picture 13" descr="IMG-75836691ac274cd9af8389a0988bc4cb-V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86350" y="4125913"/>
            <a:ext cx="3273425" cy="2454275"/>
          </a:xfrm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7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972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mtClean="0">
                <a:ln>
                  <a:noFill/>
                </a:ln>
                <a:solidFill>
                  <a:srgbClr val="0000FF"/>
                </a:solidFill>
                <a:effectLst/>
              </a:rPr>
              <a:t>Чекаємо на Вас!</a:t>
            </a:r>
            <a:endParaRPr lang="ru-RU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96260" name="Picture 4" descr="игру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714500"/>
            <a:ext cx="56324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96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00"/>
                            </p:stCondLst>
                            <p:childTnLst>
                              <p:par>
                                <p:cTn id="15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666875" y="428625"/>
            <a:ext cx="6705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00FF"/>
                </a:solidFill>
                <a:latin typeface="Algerian" pitchFamily="82" charset="0"/>
              </a:rPr>
              <a:t>Щоденний графік роботи: </a:t>
            </a:r>
          </a:p>
          <a:p>
            <a:pPr algn="ctr"/>
            <a:r>
              <a:rPr lang="ru-RU" sz="2400" i="1">
                <a:solidFill>
                  <a:srgbClr val="0000FF"/>
                </a:solidFill>
                <a:latin typeface="Algerian" pitchFamily="82" charset="0"/>
              </a:rPr>
              <a:t>з 7.00  до 19.00</a:t>
            </a:r>
            <a:br>
              <a:rPr lang="ru-RU" sz="2400" i="1">
                <a:solidFill>
                  <a:srgbClr val="0000FF"/>
                </a:solidFill>
                <a:latin typeface="Algerian" pitchFamily="82" charset="0"/>
              </a:rPr>
            </a:br>
            <a:r>
              <a:rPr lang="ru-RU" sz="2400" i="1">
                <a:solidFill>
                  <a:srgbClr val="0000FF"/>
                </a:solidFill>
                <a:latin typeface="Algerian" pitchFamily="82" charset="0"/>
              </a:rPr>
              <a:t>Вихідні: субота, неділя, святкові дні.</a:t>
            </a:r>
          </a:p>
          <a:p>
            <a:pPr algn="ctr"/>
            <a:endParaRPr lang="ru-RU" sz="2400" i="1">
              <a:solidFill>
                <a:srgbClr val="0000FF"/>
              </a:solidFill>
              <a:latin typeface="Algerian" pitchFamily="82" charset="0"/>
            </a:endParaRPr>
          </a:p>
        </p:txBody>
      </p:sp>
      <p:pic>
        <p:nvPicPr>
          <p:cNvPr id="14342" name="Picture 6" descr="весь сад в вішиванках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3" y="1920875"/>
            <a:ext cx="636905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838885" y="405467"/>
            <a:ext cx="7886700" cy="1325563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mtClean="0">
                <a:ln>
                  <a:noFill/>
                </a:ln>
                <a:solidFill>
                  <a:srgbClr val="66FF33"/>
                </a:solidFill>
                <a:effectLst/>
              </a:rPr>
              <a:t>Наш садочок:</a:t>
            </a:r>
            <a:endParaRPr lang="ru-RU" smtClean="0">
              <a:ln>
                <a:noFill/>
              </a:ln>
              <a:solidFill>
                <a:srgbClr val="66FF33"/>
              </a:solidFill>
              <a:effectLst/>
            </a:endParaRPr>
          </a:p>
        </p:txBody>
      </p:sp>
      <p:pic>
        <p:nvPicPr>
          <p:cNvPr id="98313" name="Picture 9" descr="396 ДВЕРІV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5153" y="1330980"/>
            <a:ext cx="2211387" cy="3055937"/>
          </a:xfrm>
        </p:spPr>
      </p:pic>
      <p:pic>
        <p:nvPicPr>
          <p:cNvPr id="9" name="Содержимое 3" descr="C:\Users\Admin\Desktop\фото\20180312_10584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554" y="1264021"/>
            <a:ext cx="3092823" cy="193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5" descr="http://dnz396.klasna.com/uploads/editor/69/26105/sitepage_125/images/1tualet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824" y="4168587"/>
            <a:ext cx="2850777" cy="242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4" descr="http://dnz396.klasna.com/uploads/editor/69/26105/sitepage_125/images/remont_2_012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8731" y="2568389"/>
            <a:ext cx="2541494" cy="266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5" descr="http://dnz396.klasna.com/uploads/editor/69/26105/sitepage_125/images/remont_2_003_1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8862" y="4114799"/>
            <a:ext cx="2366682" cy="240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6" descr="C:\Documents and Settings\Admin\Рабочий стол\Ремонт криши 2019\кріша двор 5625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3577" y="1250576"/>
            <a:ext cx="2141984" cy="169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983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 sz="quarter" idx="4294967295"/>
          </p:nvPr>
        </p:nvSpPr>
        <p:spPr bwMode="auto">
          <a:xfrm>
            <a:off x="628650" y="150813"/>
            <a:ext cx="7886700" cy="1039812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uk-UA" sz="360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</a:rPr>
              <a:t>У садочку затишно </a:t>
            </a:r>
            <a:br>
              <a:rPr lang="uk-UA" sz="360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</a:rPr>
            </a:br>
            <a:r>
              <a:rPr lang="uk-UA" sz="360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</a:rPr>
              <a:t>та привітно:</a:t>
            </a:r>
            <a:endParaRPr lang="ru-RU" sz="3600" smtClean="0">
              <a:ln>
                <a:noFill/>
              </a:ln>
              <a:solidFill>
                <a:srgbClr val="0000FF"/>
              </a:solidFill>
              <a:effectLst/>
              <a:latin typeface="Angsana New" pitchFamily="18" charset="-34"/>
            </a:endParaRPr>
          </a:p>
        </p:txBody>
      </p:sp>
      <p:pic>
        <p:nvPicPr>
          <p:cNvPr id="32777" name="Picture 9" descr="IMG_20200901_09510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46200" y="1397000"/>
            <a:ext cx="3155950" cy="2368550"/>
          </a:xfrm>
        </p:spPr>
      </p:pic>
      <p:pic>
        <p:nvPicPr>
          <p:cNvPr id="32779" name="Picture 11" descr="IMG_20200901_0953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3949700"/>
            <a:ext cx="2181225" cy="2724150"/>
          </a:xfrm>
        </p:spPr>
      </p:pic>
      <p:pic>
        <p:nvPicPr>
          <p:cNvPr id="32780" name="Picture 12" descr="IMG_20200901_095447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52963" y="4030663"/>
            <a:ext cx="3632200" cy="2517775"/>
          </a:xfrm>
        </p:spPr>
      </p:pic>
      <p:pic>
        <p:nvPicPr>
          <p:cNvPr id="98316" name="Содержимое 9" descr="C:\Documents and Settings\Admin\Рабочий стол\20190816_124135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4013" y="763588"/>
            <a:ext cx="25939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628650" y="436563"/>
            <a:ext cx="7886700" cy="17049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800" i="1" smtClean="0">
                <a:ln>
                  <a:noFill/>
                </a:ln>
                <a:solidFill>
                  <a:srgbClr val="CC00FF"/>
                </a:solidFill>
                <a:effectLst/>
                <a:latin typeface="Calibri Light" pitchFamily="34" charset="0"/>
              </a:rPr>
              <a:t>У нашому садочку</a:t>
            </a:r>
            <a:r>
              <a:rPr lang="uk-UA" sz="2800" i="1" smtClean="0">
                <a:ln>
                  <a:noFill/>
                </a:ln>
                <a:solidFill>
                  <a:srgbClr val="CC00FF"/>
                </a:solidFill>
                <a:effectLst/>
                <a:latin typeface="Calibri Light" pitchFamily="34" charset="0"/>
              </a:rPr>
              <a:t> 3</a:t>
            </a:r>
            <a:r>
              <a:rPr lang="ru-RU" sz="2800" i="1" smtClean="0">
                <a:ln>
                  <a:noFill/>
                </a:ln>
                <a:solidFill>
                  <a:srgbClr val="CC00FF"/>
                </a:solidFill>
                <a:effectLst/>
                <a:latin typeface="Calibri Light" pitchFamily="34" charset="0"/>
              </a:rPr>
              <a:t>-</a:t>
            </a:r>
            <a:r>
              <a:rPr lang="uk-UA" sz="2800" i="1" smtClean="0">
                <a:ln>
                  <a:noFill/>
                </a:ln>
                <a:solidFill>
                  <a:srgbClr val="CC00FF"/>
                </a:solidFill>
                <a:effectLst/>
                <a:latin typeface="Calibri Light" pitchFamily="34" charset="0"/>
              </a:rPr>
              <a:t>х разове</a:t>
            </a:r>
            <a:r>
              <a:rPr lang="ru-RU" sz="2800" i="1" smtClean="0">
                <a:ln>
                  <a:noFill/>
                </a:ln>
                <a:solidFill>
                  <a:srgbClr val="CC00FF"/>
                </a:solidFill>
                <a:effectLst/>
                <a:latin typeface="Calibri Light" pitchFamily="34" charset="0"/>
              </a:rPr>
              <a:t> якісне, збалансоване харчування. В оздоровчій, літній період </a:t>
            </a:r>
            <a:r>
              <a:rPr lang="uk-UA" sz="2800" i="1" smtClean="0">
                <a:ln>
                  <a:noFill/>
                </a:ln>
                <a:solidFill>
                  <a:srgbClr val="CC00FF"/>
                </a:solidFill>
                <a:effectLst/>
                <a:latin typeface="Calibri Light" pitchFamily="34" charset="0"/>
              </a:rPr>
              <a:t>4х</a:t>
            </a:r>
            <a:r>
              <a:rPr lang="ru-RU" sz="2800" i="1" smtClean="0">
                <a:ln>
                  <a:noFill/>
                </a:ln>
                <a:solidFill>
                  <a:srgbClr val="CC00FF"/>
                </a:solidFill>
                <a:effectLst/>
                <a:latin typeface="Calibri Light" pitchFamily="34" charset="0"/>
              </a:rPr>
              <a:t> разове. </a:t>
            </a:r>
            <a:br>
              <a:rPr lang="ru-RU" sz="2800" i="1" smtClean="0">
                <a:ln>
                  <a:noFill/>
                </a:ln>
                <a:solidFill>
                  <a:srgbClr val="CC00FF"/>
                </a:solidFill>
                <a:effectLst/>
                <a:latin typeface="Calibri Light" pitchFamily="34" charset="0"/>
              </a:rPr>
            </a:br>
            <a:r>
              <a:rPr lang="ru-RU" sz="2800" i="1" smtClean="0">
                <a:ln>
                  <a:noFill/>
                </a:ln>
                <a:solidFill>
                  <a:srgbClr val="CC00FF"/>
                </a:solidFill>
                <a:effectLst/>
                <a:latin typeface="Calibri Light" pitchFamily="34" charset="0"/>
              </a:rPr>
              <a:t>Іжу малечі готують наші повара </a:t>
            </a:r>
            <a:br>
              <a:rPr lang="ru-RU" sz="2800" i="1" smtClean="0">
                <a:ln>
                  <a:noFill/>
                </a:ln>
                <a:solidFill>
                  <a:srgbClr val="CC00FF"/>
                </a:solidFill>
                <a:effectLst/>
                <a:latin typeface="Calibri Light" pitchFamily="34" charset="0"/>
              </a:rPr>
            </a:br>
            <a:r>
              <a:rPr lang="ru-RU" sz="2800" i="1" smtClean="0">
                <a:ln>
                  <a:noFill/>
                </a:ln>
                <a:solidFill>
                  <a:srgbClr val="CC00FF"/>
                </a:solidFill>
                <a:effectLst/>
                <a:latin typeface="Calibri Light" pitchFamily="34" charset="0"/>
              </a:rPr>
              <a:t>з дотриманням санітарних правил та норм.</a:t>
            </a:r>
            <a:r>
              <a:rPr lang="ru-RU" sz="2800" i="1" smtClean="0">
                <a:ln>
                  <a:noFill/>
                </a:ln>
                <a:solidFill>
                  <a:srgbClr val="FFFF00"/>
                </a:solidFill>
                <a:effectLst/>
                <a:latin typeface="Calibri Light" pitchFamily="34" charset="0"/>
              </a:rPr>
              <a:t/>
            </a:r>
            <a:br>
              <a:rPr lang="ru-RU" sz="2800" i="1" smtClean="0">
                <a:ln>
                  <a:noFill/>
                </a:ln>
                <a:solidFill>
                  <a:srgbClr val="FFFF00"/>
                </a:solidFill>
                <a:effectLst/>
                <a:latin typeface="Calibri Light" pitchFamily="34" charset="0"/>
              </a:rPr>
            </a:br>
            <a:endParaRPr lang="en-US" sz="2800" i="1" smtClean="0">
              <a:ln>
                <a:noFill/>
              </a:ln>
              <a:solidFill>
                <a:srgbClr val="FFFF00"/>
              </a:solidFill>
              <a:effectLst/>
              <a:latin typeface="Calibri Light" pitchFamily="34" charset="0"/>
            </a:endParaRPr>
          </a:p>
        </p:txBody>
      </p:sp>
      <p:pic>
        <p:nvPicPr>
          <p:cNvPr id="15365" name="Picture 5" descr="IMG-53e9bb32be1fce6dcd8ab721afed5a7c-V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325832">
            <a:off x="4853921" y="2408348"/>
            <a:ext cx="3086100" cy="3719401"/>
          </a:xfrm>
        </p:spPr>
      </p:pic>
      <p:pic>
        <p:nvPicPr>
          <p:cNvPr id="15366" name="Picture 6" descr="IMG-3ae5246530041463ba0e59d5439fb773-V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21270051">
            <a:off x="951192" y="2213273"/>
            <a:ext cx="2978150" cy="3683917"/>
          </a:xfrm>
        </p:spPr>
      </p:pic>
      <p:pic>
        <p:nvPicPr>
          <p:cNvPr id="5" name="Рисунок 4" descr="C:\Documents and Settings\Admin\Рабочий стол\блюдо 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0093" y="4531659"/>
            <a:ext cx="3563471" cy="215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628650" y="674688"/>
            <a:ext cx="7886700" cy="176053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uk-UA" sz="40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У дитячому садку </a:t>
            </a:r>
            <a:br>
              <a:rPr lang="uk-UA" sz="40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40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функціонує  4 групи:</a:t>
            </a:r>
            <a:br>
              <a:rPr lang="uk-UA" sz="40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40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40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40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40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7" name="Picture 3" descr="0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88" y="1395413"/>
            <a:ext cx="36687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IMG_20150310_1024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775" y="315913"/>
            <a:ext cx="241776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IMG_20160422_0958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4003675"/>
            <a:ext cx="36099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01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8375" y="3544888"/>
            <a:ext cx="40132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494588" cy="16113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800" b="0" i="1" u="sng" smtClean="0">
                <a:ln>
                  <a:noFill/>
                </a:ln>
                <a:solidFill>
                  <a:srgbClr val="0033CC"/>
                </a:solidFill>
                <a:effectLst/>
                <a:latin typeface="Britannic Bold" pitchFamily="34" charset="0"/>
              </a:rPr>
              <a:t>1група</a:t>
            </a:r>
            <a:r>
              <a:rPr lang="ru-RU" sz="2800" b="0" i="1" smtClean="0">
                <a:ln>
                  <a:noFill/>
                </a:ln>
                <a:solidFill>
                  <a:srgbClr val="0033CC"/>
                </a:solidFill>
                <a:effectLst/>
                <a:latin typeface="Britannic Bold" pitchFamily="34" charset="0"/>
              </a:rPr>
              <a:t>:</a:t>
            </a:r>
            <a:br>
              <a:rPr lang="ru-RU" sz="2800" b="0" i="1" smtClean="0">
                <a:ln>
                  <a:noFill/>
                </a:ln>
                <a:solidFill>
                  <a:srgbClr val="0033CC"/>
                </a:solidFill>
                <a:effectLst/>
                <a:latin typeface="Britannic Bold" pitchFamily="34" charset="0"/>
              </a:rPr>
            </a:br>
            <a:r>
              <a:rPr lang="ru-RU" sz="2800" b="0" i="1" smtClean="0">
                <a:ln>
                  <a:noFill/>
                </a:ln>
                <a:solidFill>
                  <a:srgbClr val="0033CC"/>
                </a:solidFill>
                <a:effectLst/>
                <a:latin typeface="Britannic Bold" pitchFamily="34" charset="0"/>
              </a:rPr>
              <a:t>«КАПІТОШКА» - група ранього віку </a:t>
            </a:r>
            <a:r>
              <a:rPr lang="ru-RU" sz="2800" b="0" i="1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/>
            </a:r>
            <a:br>
              <a:rPr lang="ru-RU" sz="2800" b="0" i="1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</a:br>
            <a:r>
              <a:rPr lang="ru-RU" sz="2800" b="0" i="1" smtClean="0">
                <a:ln>
                  <a:noFill/>
                </a:ln>
                <a:solidFill>
                  <a:srgbClr val="0033CC"/>
                </a:solidFill>
                <a:effectLst/>
                <a:latin typeface="Britannic Bold" pitchFamily="34" charset="0"/>
              </a:rPr>
              <a:t>з 9 годинним перебуванням дітей;</a:t>
            </a:r>
            <a:r>
              <a:rPr lang="ru-RU" sz="4000" b="0" i="1" smtClean="0">
                <a:ln>
                  <a:noFill/>
                </a:ln>
                <a:solidFill>
                  <a:srgbClr val="0033CC"/>
                </a:solidFill>
                <a:effectLst/>
              </a:rPr>
              <a:t> </a:t>
            </a:r>
            <a:br>
              <a:rPr lang="ru-RU" sz="4000" b="0" i="1" smtClean="0">
                <a:ln>
                  <a:noFill/>
                </a:ln>
                <a:solidFill>
                  <a:srgbClr val="0033CC"/>
                </a:solidFill>
                <a:effectLst/>
              </a:rPr>
            </a:br>
            <a:endParaRPr lang="ru-RU" sz="4000" b="0" i="1" smtClean="0">
              <a:ln>
                <a:noFill/>
              </a:ln>
              <a:solidFill>
                <a:srgbClr val="0033CC"/>
              </a:solidFill>
              <a:effectLst/>
            </a:endParaRPr>
          </a:p>
        </p:txBody>
      </p:sp>
      <p:pic>
        <p:nvPicPr>
          <p:cNvPr id="23562" name="Picture 10" descr="кухня ясли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84388" y="1643063"/>
            <a:ext cx="2381250" cy="2251075"/>
          </a:xfrm>
        </p:spPr>
      </p:pic>
      <p:pic>
        <p:nvPicPr>
          <p:cNvPr id="23563" name="Picture 11" descr="IMG_20150310_102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1463" y="2495550"/>
            <a:ext cx="2635250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IMG_20150310_1027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8" y="4049713"/>
            <a:ext cx="42703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65" name="Object 13" descr="j0101856"/>
          <p:cNvGraphicFramePr>
            <a:graphicFrameLocks noGrp="1" noChangeAspect="1"/>
          </p:cNvGraphicFramePr>
          <p:nvPr>
            <p:ph sz="half" idx="2"/>
          </p:nvPr>
        </p:nvGraphicFramePr>
        <p:xfrm>
          <a:off x="6873875" y="190500"/>
          <a:ext cx="1747838" cy="2097088"/>
        </p:xfrm>
        <a:graphic>
          <a:graphicData uri="http://schemas.openxmlformats.org/presentationml/2006/ole">
            <p:oleObj spid="_x0000_s23565" name="Документ" r:id="rId6" imgW="4707767" imgH="6208688" progId="Word.Document.8">
              <p:embed/>
            </p:oleObj>
          </a:graphicData>
        </a:graphic>
      </p:graphicFrame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35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35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28650" y="365125"/>
            <a:ext cx="6461125" cy="168275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0" i="1" smtClean="0">
                <a:ln>
                  <a:noFill/>
                </a:ln>
                <a:solidFill>
                  <a:srgbClr val="3333CC"/>
                </a:solidFill>
                <a:effectLst/>
              </a:rPr>
              <a:t>3 група:</a:t>
            </a:r>
            <a:br>
              <a:rPr lang="ru-RU" sz="3200" b="0" i="1" smtClean="0">
                <a:ln>
                  <a:noFill/>
                </a:ln>
                <a:solidFill>
                  <a:srgbClr val="3333CC"/>
                </a:solidFill>
                <a:effectLst/>
              </a:rPr>
            </a:br>
            <a:r>
              <a:rPr lang="ru-RU" sz="3200" b="0" i="1" smtClean="0">
                <a:ln>
                  <a:noFill/>
                </a:ln>
                <a:solidFill>
                  <a:srgbClr val="3333CC"/>
                </a:solidFill>
                <a:effectLst/>
              </a:rPr>
              <a:t>«Веселка» – середнього дошкільного віку </a:t>
            </a:r>
            <a:br>
              <a:rPr lang="ru-RU" sz="3200" b="0" i="1" smtClean="0">
                <a:ln>
                  <a:noFill/>
                </a:ln>
                <a:solidFill>
                  <a:srgbClr val="3333CC"/>
                </a:solidFill>
                <a:effectLst/>
              </a:rPr>
            </a:br>
            <a:r>
              <a:rPr lang="ru-RU" sz="3200" b="0" i="1" smtClean="0">
                <a:ln>
                  <a:noFill/>
                </a:ln>
                <a:solidFill>
                  <a:srgbClr val="3333CC"/>
                </a:solidFill>
                <a:effectLst/>
              </a:rPr>
              <a:t>з 9 годинним перебуванням.</a:t>
            </a:r>
            <a:br>
              <a:rPr lang="ru-RU" sz="3200" b="0" i="1" smtClean="0">
                <a:ln>
                  <a:noFill/>
                </a:ln>
                <a:solidFill>
                  <a:srgbClr val="3333CC"/>
                </a:solidFill>
                <a:effectLst/>
              </a:rPr>
            </a:br>
            <a:endParaRPr lang="ru-RU" sz="3200" b="0" i="1" smtClean="0">
              <a:ln>
                <a:noFill/>
              </a:ln>
              <a:solidFill>
                <a:srgbClr val="3333CC"/>
              </a:solidFill>
              <a:effectLst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628650" y="2371725"/>
            <a:ext cx="6924675" cy="380523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93190" name="Picture 6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830263"/>
            <a:ext cx="183356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10" descr="IMG_20160422_0956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863" y="3554413"/>
            <a:ext cx="3449637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5" name="Picture 11" descr="ІНформація для батьків -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1700" y="2090738"/>
            <a:ext cx="20224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IMG_63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" y="2233613"/>
            <a:ext cx="2865438" cy="40973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31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2090738" y="257175"/>
            <a:ext cx="5737225" cy="1325563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800" b="0" i="1" smtClean="0">
                <a:ln>
                  <a:noFill/>
                </a:ln>
                <a:solidFill>
                  <a:srgbClr val="CC0099"/>
                </a:solidFill>
                <a:effectLst/>
              </a:rPr>
              <a:t>2 група:</a:t>
            </a:r>
            <a:br>
              <a:rPr lang="ru-RU" sz="2800" b="0" i="1" smtClean="0">
                <a:ln>
                  <a:noFill/>
                </a:ln>
                <a:solidFill>
                  <a:srgbClr val="CC0099"/>
                </a:solidFill>
                <a:effectLst/>
              </a:rPr>
            </a:br>
            <a:r>
              <a:rPr lang="ru-RU" sz="2800" b="0" i="1" smtClean="0">
                <a:ln>
                  <a:noFill/>
                </a:ln>
                <a:solidFill>
                  <a:srgbClr val="CC0099"/>
                </a:solidFill>
                <a:effectLst/>
              </a:rPr>
              <a:t>«БДЖІЛКА» – молодшого </a:t>
            </a:r>
            <a:br>
              <a:rPr lang="ru-RU" sz="2800" b="0" i="1" smtClean="0">
                <a:ln>
                  <a:noFill/>
                </a:ln>
                <a:solidFill>
                  <a:srgbClr val="CC0099"/>
                </a:solidFill>
                <a:effectLst/>
              </a:rPr>
            </a:br>
            <a:r>
              <a:rPr lang="ru-RU" sz="2800" b="0" i="1" smtClean="0">
                <a:ln>
                  <a:noFill/>
                </a:ln>
                <a:solidFill>
                  <a:srgbClr val="CC0099"/>
                </a:solidFill>
                <a:effectLst/>
              </a:rPr>
              <a:t>дошкільного віку з 9 годинним перебуванням</a:t>
            </a:r>
          </a:p>
        </p:txBody>
      </p:sp>
      <p:pic>
        <p:nvPicPr>
          <p:cNvPr id="21510" name="Picture 6" descr="Бджілка Майя» святкує столітній ювілей | Музика й кіно, література й  мистецтво з Німеччини | DW | 18.04.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163" y="0"/>
            <a:ext cx="1874837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0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463550"/>
            <a:ext cx="2098675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5275" y="1719263"/>
            <a:ext cx="2178050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кухня лучш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8050" y="1766888"/>
            <a:ext cx="2979738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00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338" y="4084638"/>
            <a:ext cx="364966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IMG-2f071113c14d784eb66315aa8be74ab5-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8338" y="4637088"/>
            <a:ext cx="2628900" cy="2038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105</Words>
  <Application>Microsoft Office PowerPoint</Application>
  <PresentationFormat>Экран (4:3)</PresentationFormat>
  <Paragraphs>16</Paragraphs>
  <Slides>12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Документ</vt:lpstr>
      <vt:lpstr>Слайд 1</vt:lpstr>
      <vt:lpstr>Слайд 2</vt:lpstr>
      <vt:lpstr>Наш садочок:</vt:lpstr>
      <vt:lpstr>У садочку затишно  та привітно:</vt:lpstr>
      <vt:lpstr>У нашому садочку 3-х разове якісне, збалансоване харчування. В оздоровчій, літній період 4х разове.  Іжу малечі готують наші повара  з дотриманням санітарних правил та норм. </vt:lpstr>
      <vt:lpstr>У дитячому садку  функціонує  4 групи:   </vt:lpstr>
      <vt:lpstr>1група: «КАПІТОШКА» - група ранього віку  з 9 годинним перебуванням дітей;  </vt:lpstr>
      <vt:lpstr>3 група: «Веселка» – середнього дошкільного віку  з 9 годинним перебуванням. </vt:lpstr>
      <vt:lpstr>2 група: «БДЖІЛКА» – молодшого  дошкільного віку з 9 годинним перебуванням</vt:lpstr>
      <vt:lpstr>4 група: «Дзвіночок» – старшого дошкільного віку  з 12 годинним перебуванням; </vt:lpstr>
      <vt:lpstr>Оточують дітлахів жваві, яскраві, хвилюючі стосунки, активні дії зі словом, музикою, художньою діяльністю, фізкультурними вправами, казкою та грою!</vt:lpstr>
      <vt:lpstr>Чекаємо на Вас!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</dc:title>
  <dc:creator>Inna Manchak</dc:creator>
  <cp:lastModifiedBy>Admin</cp:lastModifiedBy>
  <cp:revision>15</cp:revision>
  <dcterms:created xsi:type="dcterms:W3CDTF">2018-09-11T14:16:34Z</dcterms:created>
  <dcterms:modified xsi:type="dcterms:W3CDTF">2020-09-01T09:10:34Z</dcterms:modified>
</cp:coreProperties>
</file>